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00" r:id="rId2"/>
    <p:sldId id="2446" r:id="rId3"/>
    <p:sldId id="2502" r:id="rId4"/>
    <p:sldId id="2504" r:id="rId5"/>
    <p:sldId id="2505" r:id="rId6"/>
    <p:sldId id="2506" r:id="rId7"/>
    <p:sldId id="2507" r:id="rId8"/>
    <p:sldId id="2508" r:id="rId9"/>
    <p:sldId id="2448" r:id="rId10"/>
    <p:sldId id="2449" r:id="rId11"/>
    <p:sldId id="2453" r:id="rId12"/>
    <p:sldId id="2454" r:id="rId13"/>
    <p:sldId id="2450" r:id="rId14"/>
    <p:sldId id="2451" r:id="rId15"/>
    <p:sldId id="2471" r:id="rId16"/>
    <p:sldId id="2460" r:id="rId17"/>
    <p:sldId id="2459" r:id="rId18"/>
    <p:sldId id="2455" r:id="rId19"/>
    <p:sldId id="2456" r:id="rId20"/>
    <p:sldId id="2457" r:id="rId21"/>
    <p:sldId id="2458" r:id="rId22"/>
    <p:sldId id="2461" r:id="rId23"/>
    <p:sldId id="2466" r:id="rId24"/>
    <p:sldId id="2468" r:id="rId25"/>
    <p:sldId id="2469" r:id="rId26"/>
    <p:sldId id="2473" r:id="rId27"/>
    <p:sldId id="2472" r:id="rId28"/>
    <p:sldId id="2474" r:id="rId29"/>
    <p:sldId id="2476" r:id="rId30"/>
    <p:sldId id="2475" r:id="rId31"/>
    <p:sldId id="2477" r:id="rId32"/>
    <p:sldId id="2478" r:id="rId33"/>
    <p:sldId id="2479" r:id="rId34"/>
    <p:sldId id="2480" r:id="rId35"/>
    <p:sldId id="1912" r:id="rId36"/>
    <p:sldId id="2509" r:id="rId37"/>
    <p:sldId id="2511" r:id="rId38"/>
    <p:sldId id="2512" r:id="rId39"/>
    <p:sldId id="251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017F43BD-5F61-4858-AA6E-5C3BAE3D2CB3}">
          <p14:sldIdLst>
            <p14:sldId id="2500"/>
            <p14:sldId id="2446"/>
            <p14:sldId id="2502"/>
            <p14:sldId id="2504"/>
            <p14:sldId id="2505"/>
            <p14:sldId id="2506"/>
            <p14:sldId id="2507"/>
            <p14:sldId id="2508"/>
          </p14:sldIdLst>
        </p14:section>
        <p14:section name="Previously" id="{2A04DF17-CA15-4F37-8FF4-5578624761AC}">
          <p14:sldIdLst/>
        </p14:section>
        <p14:section name="Transition" id="{2B5EB31F-4572-4B9B-93CC-27CE7B4C51B3}">
          <p14:sldIdLst>
            <p14:sldId id="2448"/>
            <p14:sldId id="2449"/>
            <p14:sldId id="2453"/>
            <p14:sldId id="2454"/>
            <p14:sldId id="2450"/>
            <p14:sldId id="2451"/>
            <p14:sldId id="2471"/>
          </p14:sldIdLst>
        </p14:section>
        <p14:section name="面向对象方法" id="{3E983981-5BB3-4A95-8807-3A1CE2775149}">
          <p14:sldIdLst>
            <p14:sldId id="2460"/>
            <p14:sldId id="2459"/>
            <p14:sldId id="2455"/>
            <p14:sldId id="2456"/>
            <p14:sldId id="2457"/>
            <p14:sldId id="2458"/>
            <p14:sldId id="2461"/>
            <p14:sldId id="2466"/>
            <p14:sldId id="2468"/>
            <p14:sldId id="2469"/>
            <p14:sldId id="2473"/>
            <p14:sldId id="2472"/>
            <p14:sldId id="2474"/>
            <p14:sldId id="2476"/>
            <p14:sldId id="2475"/>
            <p14:sldId id="2477"/>
            <p14:sldId id="2478"/>
            <p14:sldId id="2479"/>
            <p14:sldId id="2480"/>
            <p14:sldId id="1912"/>
            <p14:sldId id="2509"/>
            <p14:sldId id="2511"/>
            <p14:sldId id="2512"/>
            <p14:sldId id="25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jingxin" initials="sj" lastIdx="3" clrIdx="0">
    <p:extLst>
      <p:ext uri="{19B8F6BF-5375-455C-9EA6-DF929625EA0E}">
        <p15:presenceInfo xmlns:p15="http://schemas.microsoft.com/office/powerpoint/2012/main" userId="44c4724b11901a90" providerId="Windows Live"/>
      </p:ext>
    </p:extLst>
  </p:cmAuthor>
  <p:cmAuthor id="2" name="Liu haiming" initials="Lh" lastIdx="1" clrIdx="1">
    <p:extLst>
      <p:ext uri="{19B8F6BF-5375-455C-9EA6-DF929625EA0E}">
        <p15:presenceInfo xmlns:p15="http://schemas.microsoft.com/office/powerpoint/2012/main" userId="eba9760b3b8260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000"/>
    <a:srgbClr val="002FA7"/>
    <a:srgbClr val="C42500"/>
    <a:srgbClr val="81D8CF"/>
    <a:srgbClr val="FF99CC"/>
    <a:srgbClr val="FFFFFF"/>
    <a:srgbClr val="E6AEB2"/>
    <a:srgbClr val="F29000"/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 autoAdjust="0"/>
    <p:restoredTop sz="62723" autoAdjust="0"/>
  </p:normalViewPr>
  <p:slideViewPr>
    <p:cSldViewPr snapToGrid="0">
      <p:cViewPr varScale="1">
        <p:scale>
          <a:sx n="37" d="100"/>
          <a:sy n="37" d="100"/>
        </p:scale>
        <p:origin x="1722" y="36"/>
      </p:cViewPr>
      <p:guideLst>
        <p:guide orient="horz" pos="3407"/>
        <p:guide pos="384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233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0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52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8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9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77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2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200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444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613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9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143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16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595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63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083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630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595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563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696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497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831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065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874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55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781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957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之后的课程里还剩一点内容。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/>
              <a:t>4+1</a:t>
            </a:r>
            <a:r>
              <a:rPr lang="zh-CN" altLang="en-US" dirty="0"/>
              <a:t>视图、 </a:t>
            </a:r>
            <a:r>
              <a:rPr lang="en-US" altLang="zh-CN" dirty="0"/>
              <a:t>MVC</a:t>
            </a:r>
            <a:r>
              <a:rPr lang="zh-CN" altLang="en-US" dirty="0"/>
              <a:t>； </a:t>
            </a:r>
            <a:endParaRPr lang="en-US" altLang="zh-CN" dirty="0"/>
          </a:p>
          <a:p>
            <a:r>
              <a:rPr lang="zh-CN" altLang="en-US" dirty="0"/>
              <a:t>交互设计的一点内容。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525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656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811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0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9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84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29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8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5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3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May 31,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2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680012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rgbClr val="000000"/>
                </a:solidFill>
                <a:latin typeface="Arial"/>
                <a:ea typeface="微软雅黑"/>
              </a:rPr>
              <a:t>举个栗子</a:t>
            </a:r>
            <a:endParaRPr lang="en-US" altLang="zh-CN" sz="6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zh-CN" sz="4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An Example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09935" y="4498909"/>
            <a:ext cx="6451552" cy="22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buFont typeface="微软雅黑" panose="020B0503020204020204" pitchFamily="34" charset="-122"/>
              <a:buChar char="○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停靠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微软雅黑" panose="020B0503020204020204" pitchFamily="34" charset="-122"/>
              <a:buChar char="○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飞行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状态转换事件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给飞机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点火，使其状态转换从停靠转换为飞行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降落飞机，使其状态从飞行转换为停靠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70E02F9-D523-4C5E-8327-C8EF4D241462}"/>
              </a:ext>
            </a:extLst>
          </p:cNvPr>
          <p:cNvGrpSpPr/>
          <p:nvPr/>
        </p:nvGrpSpPr>
        <p:grpSpPr>
          <a:xfrm>
            <a:off x="6460764" y="4958811"/>
            <a:ext cx="5356388" cy="1120117"/>
            <a:chOff x="1085850" y="4419600"/>
            <a:chExt cx="5284961" cy="88657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534033C-73DF-4D13-84D8-41A9D4EE6892}"/>
                </a:ext>
              </a:extLst>
            </p:cNvPr>
            <p:cNvSpPr/>
            <p:nvPr/>
          </p:nvSpPr>
          <p:spPr>
            <a:xfrm>
              <a:off x="1085850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Parked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60D1514-28B5-48DE-82B4-73BC3E10E041}"/>
                </a:ext>
              </a:extLst>
            </p:cNvPr>
            <p:cNvSpPr/>
            <p:nvPr/>
          </p:nvSpPr>
          <p:spPr>
            <a:xfrm>
              <a:off x="4561061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Flight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F082799-1F12-40FD-8B06-7F8C33FCF9F4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6799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FBC4916-2FC7-49E0-A22E-8A0298F6A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599" y="50355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2DF07C-3880-4897-9D4A-640AA1CE61C0}"/>
                </a:ext>
              </a:extLst>
            </p:cNvPr>
            <p:cNvSpPr txBox="1"/>
            <p:nvPr/>
          </p:nvSpPr>
          <p:spPr>
            <a:xfrm>
              <a:off x="3473355" y="4501230"/>
              <a:ext cx="606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Ignite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7E9944F-9615-4D56-BFED-B0B11A8427AE}"/>
                </a:ext>
              </a:extLst>
            </p:cNvPr>
            <p:cNvSpPr txBox="1"/>
            <p:nvPr/>
          </p:nvSpPr>
          <p:spPr>
            <a:xfrm>
              <a:off x="3509696" y="5029172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Land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962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756DB-C704-430A-BB07-78A220AA94AE}"/>
              </a:ext>
            </a:extLst>
          </p:cNvPr>
          <p:cNvSpPr txBox="1">
            <a:spLocks/>
          </p:cNvSpPr>
          <p:nvPr/>
        </p:nvSpPr>
        <p:spPr>
          <a:xfrm>
            <a:off x="222448" y="3040885"/>
            <a:ext cx="103922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确定初始状态和最终状态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对象如何创建和销毁？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确定对象在生命期中可能具有的其他状态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确定引起对象离开某个特定状态的触发器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确定状态转换路径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当对象状态改变时，对象将进入的下一个状态是什么？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33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4D82D0-B2DF-47CB-B529-994AE0034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373880" y="1133167"/>
            <a:ext cx="7726680" cy="565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818B9-F31D-418E-A239-62867D8B3694}"/>
              </a:ext>
            </a:extLst>
          </p:cNvPr>
          <p:cNvSpPr txBox="1"/>
          <p:nvPr/>
        </p:nvSpPr>
        <p:spPr>
          <a:xfrm>
            <a:off x="1479660" y="242413"/>
            <a:ext cx="5614899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状态机图</a:t>
            </a:r>
            <a:endParaRPr lang="en-US" altLang="zh-CN" sz="3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C82F3-9561-4A4C-B374-93A836CA1808}"/>
              </a:ext>
            </a:extLst>
          </p:cNvPr>
          <p:cNvSpPr txBox="1"/>
          <p:nvPr/>
        </p:nvSpPr>
        <p:spPr>
          <a:xfrm>
            <a:off x="6019800" y="173900"/>
            <a:ext cx="6160770" cy="73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3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3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6906C9-FB9B-49AB-AF29-612A3A3BFD39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80F115-423A-41B6-89E7-0D6B1185875D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4D8E7-80CB-4A12-B441-258A1B21ADA9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3F281-5492-404F-A053-6E3322DDB80B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2A0F7D-2A89-4565-A9F4-E809458831E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DC7391-20F7-482C-883B-BDB4EC3C2B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5C4DD95-BDA7-49A4-B72E-E759C8B6A80A}"/>
              </a:ext>
            </a:extLst>
          </p:cNvPr>
          <p:cNvSpPr txBox="1">
            <a:spLocks/>
          </p:cNvSpPr>
          <p:nvPr/>
        </p:nvSpPr>
        <p:spPr>
          <a:xfrm>
            <a:off x="53340" y="2283922"/>
            <a:ext cx="4381068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初始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在不同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之间转换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最后进入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结束状态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每个箭头表示触发订单对象从一个状态转换到另一个状态的事件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73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837448-1214-4E43-B93A-AE3832DD81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4025616" y="170812"/>
            <a:ext cx="7860116" cy="554418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82468" y="5865153"/>
            <a:ext cx="8822492" cy="71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还记得对象</a:t>
            </a: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“报销报告”</a:t>
            </a: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吗，请为它构建一个状态机图</a:t>
            </a: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kumimoji="0" lang="en-US" altLang="zh-CN" sz="22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82468" y="4927283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alphaModFix amt="52000"/>
          </a:blip>
          <a:srcRect l="19050" r="-34"/>
          <a:stretch/>
        </p:blipFill>
        <p:spPr>
          <a:xfrm>
            <a:off x="0" y="3618790"/>
            <a:ext cx="4381500" cy="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93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06268" y="248412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52000"/>
          </a:blip>
          <a:srcRect l="31521"/>
          <a:stretch/>
        </p:blipFill>
        <p:spPr>
          <a:xfrm>
            <a:off x="0" y="1373207"/>
            <a:ext cx="3705004" cy="8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0A4DB-D645-4E10-828E-0C5866F5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793619" y="523883"/>
            <a:ext cx="8962573" cy="5768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399DF-279A-43F9-9068-FCAF7CFA7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1386" r="11100"/>
          <a:stretch/>
        </p:blipFill>
        <p:spPr>
          <a:xfrm>
            <a:off x="2793618" y="1160412"/>
            <a:ext cx="8962573" cy="51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7CBDCC-5824-43EF-8AE7-D57B7C66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9" y="1271969"/>
            <a:ext cx="10799298" cy="525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63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4728938" y="2007446"/>
            <a:ext cx="3003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Analysis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3EEBB-445E-459B-8335-82660B509E06}"/>
              </a:ext>
            </a:extLst>
          </p:cNvPr>
          <p:cNvSpPr txBox="1"/>
          <p:nvPr/>
        </p:nvSpPr>
        <p:spPr>
          <a:xfrm>
            <a:off x="1069099" y="2007446"/>
            <a:ext cx="55199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7F903C1-BB43-4AA2-89A8-D198EE02C4AA}"/>
              </a:ext>
            </a:extLst>
          </p:cNvPr>
          <p:cNvSpPr txBox="1">
            <a:spLocks noChangeAspect="1"/>
          </p:cNvSpPr>
          <p:nvPr/>
        </p:nvSpPr>
        <p:spPr>
          <a:xfrm>
            <a:off x="916698" y="3886200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建模系统功能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发现并确定业务对象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组织对象并确定其关系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5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8B98-7F17-459D-B3EF-70E9F8A4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" y="362061"/>
            <a:ext cx="12047768" cy="621479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4F330A-8736-49FB-804E-393EEF28C8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86" y="199844"/>
            <a:ext cx="6415255" cy="645831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289111" y="5571169"/>
            <a:ext cx="8955742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分析类图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系统静态对象结构的图形描述，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显示了构成系统的对象类，以及这些对象类之间的关系。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0207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DABA26-0DA4-4C00-B558-4CAB18B7D335}"/>
              </a:ext>
            </a:extLst>
          </p:cNvPr>
          <p:cNvSpPr txBox="1"/>
          <p:nvPr/>
        </p:nvSpPr>
        <p:spPr>
          <a:xfrm>
            <a:off x="4603862" y="2266262"/>
            <a:ext cx="3003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936870" y="2266262"/>
            <a:ext cx="64392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936870" y="4202206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根据协作的对象、对象的属性和方法，确定软件解决方案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84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的种类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Types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6722047" y="100364"/>
            <a:ext cx="48387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9DE581-4625-4343-A3EE-58EA699AAC57}"/>
              </a:ext>
            </a:extLst>
          </p:cNvPr>
          <p:cNvSpPr txBox="1"/>
          <p:nvPr/>
        </p:nvSpPr>
        <p:spPr>
          <a:xfrm>
            <a:off x="605494" y="1276761"/>
            <a:ext cx="9889935" cy="40086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实体类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(Entity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通常对应现实生活中的实体及业务相关信息，是系统的核心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包含了用于描述实体的不同实例的属性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接口类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(Interface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描述用户直接同系统交互的用例功能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用户通过接口类实现的</a:t>
            </a:r>
            <a:r>
              <a:rPr kumimoji="0" lang="zh-CN" alt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用户界面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同系统通信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将用户的输入翻译成系统可以理解和应用的信息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获取关于业务事件的数据，并加以翻译提交给用户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控制类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(Control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实现系统的业务逻辑或业务规则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通过向实体类发送消息和从实体类接收消息，处理来自接口类的消息并相应消息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每个用例由一个或多个控制类实现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426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CC7E18-6F68-41A1-B372-C2B1B5244DC2}"/>
              </a:ext>
            </a:extLst>
          </p:cNvPr>
          <p:cNvSpPr txBox="1"/>
          <p:nvPr/>
        </p:nvSpPr>
        <p:spPr>
          <a:xfrm>
            <a:off x="449179" y="1791985"/>
            <a:ext cx="682567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什么样的类关系可以理解为“对象 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包含对象 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，对象 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是对象 </a:t>
            </a: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的一部分”？</a:t>
            </a:r>
            <a:endParaRPr lang="en-US" altLang="zh-CN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altLang="zh-CN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What type of class relationship can be read as “Object A contains Object B and Object B is part of object A”?  </a:t>
            </a:r>
            <a:r>
              <a:rPr lang="en-US" altLang="zh-CN" kern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 )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l">
              <a:lnSpc>
                <a:spcPct val="125000"/>
              </a:lnSpc>
              <a:buFont typeface="+mj-lt"/>
              <a:buAutoNum type="alphaUcPeriod"/>
              <a:tabLst>
                <a:tab pos="533400" algn="l"/>
              </a:tabLst>
            </a:pP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泛化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5000"/>
              </a:lnSpc>
              <a:buFont typeface="+mj-lt"/>
              <a:buAutoNum type="alphaUcPeriod"/>
              <a:tabLst>
                <a:tab pos="533400" algn="l"/>
              </a:tabLst>
            </a:pPr>
            <a:r>
              <a:rPr lang="zh-CN" altLang="en-US" sz="18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</a:t>
            </a:r>
            <a:endParaRPr lang="en-US" altLang="zh-CN" sz="1800" kern="100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5000"/>
              </a:lnSpc>
              <a:buFont typeface="+mj-lt"/>
              <a:buAutoNum type="alphaUcPeriod"/>
              <a:tabLst>
                <a:tab pos="533400" algn="l"/>
              </a:tabLst>
            </a:pPr>
            <a:r>
              <a:rPr lang="zh-CN" altLang="en-US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关联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5000"/>
              </a:lnSpc>
              <a:buFont typeface="+mj-lt"/>
              <a:buAutoNum type="alphaUcPeriod"/>
              <a:tabLst>
                <a:tab pos="533400" algn="l"/>
              </a:tabLst>
            </a:pPr>
            <a:r>
              <a:rPr lang="zh-CN" altLang="en-US" kern="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依赖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2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107873" y="4223398"/>
            <a:ext cx="5422477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设计类图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DAD76-1ECB-4EE6-8FB9-7386EB8F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1" y="329997"/>
            <a:ext cx="11727976" cy="356340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4F330A-8736-49FB-804E-393EEF28C8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71" y="143573"/>
            <a:ext cx="6415255" cy="645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52BE1-07CD-4316-9B52-D1E515153F23}"/>
              </a:ext>
            </a:extLst>
          </p:cNvPr>
          <p:cNvSpPr txBox="1"/>
          <p:nvPr/>
        </p:nvSpPr>
        <p:spPr>
          <a:xfrm>
            <a:off x="5638223" y="4201256"/>
            <a:ext cx="6600521" cy="2565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OOA to OOD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lang="zh-CN" altLang="en-US" sz="2000" b="1" dirty="0">
                <a:solidFill>
                  <a:srgbClr val="FE3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向图中添加设计对象</a:t>
            </a:r>
            <a:endParaRPr lang="en-US" altLang="zh-CN" sz="2000" b="1" dirty="0">
              <a:solidFill>
                <a:srgbClr val="FE3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lang="zh-CN" altLang="en-US" sz="2000" b="1" dirty="0">
                <a:solidFill>
                  <a:srgbClr val="FE3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考虑图的大小和可读性，应该只包含主要的接口对象</a:t>
            </a:r>
            <a:endParaRPr lang="en-US" altLang="zh-CN" sz="2000" b="1" dirty="0">
              <a:solidFill>
                <a:srgbClr val="FE3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为设计对象添加属性、方法和可见性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AutoNum type="arabicPeriod"/>
              <a:tabLst/>
              <a:defRPr/>
            </a:pPr>
            <a:r>
              <a: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添加类之间的依赖关系</a:t>
            </a:r>
            <a:endParaRPr lang="en-US" altLang="zh-CN" sz="20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4784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6ACD2-8684-41C8-878F-0145BAD2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61" y="891153"/>
            <a:ext cx="3818137" cy="4491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8D26A-CDC3-40A2-8CEC-7E82F0AF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55" y="821880"/>
            <a:ext cx="11777391" cy="456065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4F330A-8736-49FB-804E-393EEF28C8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90" y="199844"/>
            <a:ext cx="6415255" cy="6458312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2C8DB2B-EC01-4B34-80FC-F248C2F89612}"/>
              </a:ext>
            </a:extLst>
          </p:cNvPr>
          <p:cNvSpPr/>
          <p:nvPr/>
        </p:nvSpPr>
        <p:spPr>
          <a:xfrm>
            <a:off x="2736377" y="95534"/>
            <a:ext cx="2314578" cy="852656"/>
          </a:xfrm>
          <a:prstGeom prst="cloudCallout">
            <a:avLst>
              <a:gd name="adj1" fmla="val -18381"/>
              <a:gd name="adj2" fmla="val 677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Interface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023CE07-CD18-437E-B55B-4CE0B3C2DCF1}"/>
              </a:ext>
            </a:extLst>
          </p:cNvPr>
          <p:cNvSpPr/>
          <p:nvPr/>
        </p:nvSpPr>
        <p:spPr>
          <a:xfrm>
            <a:off x="5146536" y="32379"/>
            <a:ext cx="2111293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Control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B9F049F-6A0B-4034-95BE-8CF14C55C638}"/>
              </a:ext>
            </a:extLst>
          </p:cNvPr>
          <p:cNvSpPr/>
          <p:nvPr/>
        </p:nvSpPr>
        <p:spPr>
          <a:xfrm>
            <a:off x="7293331" y="16587"/>
            <a:ext cx="1864317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实体类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Entity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3EF2895-04CB-4E0E-8D74-85AA20A81A8C}"/>
              </a:ext>
            </a:extLst>
          </p:cNvPr>
          <p:cNvSpPr/>
          <p:nvPr/>
        </p:nvSpPr>
        <p:spPr>
          <a:xfrm>
            <a:off x="8053764" y="1691123"/>
            <a:ext cx="1388283" cy="852656"/>
          </a:xfrm>
          <a:prstGeom prst="cloudCallout">
            <a:avLst>
              <a:gd name="adj1" fmla="val -39384"/>
              <a:gd name="adj2" fmla="val 77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自我调用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Self Call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B62D5502-C712-4ED7-BD6D-60B2703D0FC8}"/>
              </a:ext>
            </a:extLst>
          </p:cNvPr>
          <p:cNvSpPr/>
          <p:nvPr/>
        </p:nvSpPr>
        <p:spPr>
          <a:xfrm>
            <a:off x="10185493" y="2478143"/>
            <a:ext cx="1135326" cy="852656"/>
          </a:xfrm>
          <a:prstGeom prst="cloudCallout">
            <a:avLst>
              <a:gd name="adj1" fmla="val -52164"/>
              <a:gd name="adj2" fmla="val 733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Frame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C55D0-6616-4CC7-8225-9DC73DB88799}"/>
              </a:ext>
            </a:extLst>
          </p:cNvPr>
          <p:cNvSpPr txBox="1"/>
          <p:nvPr/>
        </p:nvSpPr>
        <p:spPr>
          <a:xfrm>
            <a:off x="330055" y="5482458"/>
            <a:ext cx="7193574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顺序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描述了一个用例场景参与者和系统之间的消息交互，用来说明实现用例时调用的方法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7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C317E-4DB8-46F9-9808-D8747EF368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786359" y="0"/>
            <a:ext cx="1140564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163146" y="1452970"/>
            <a:ext cx="64392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 Pattern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936870" y="4202206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E1F46-C375-484B-8D04-E1CAAFBEB210}"/>
              </a:ext>
            </a:extLst>
          </p:cNvPr>
          <p:cNvSpPr txBox="1">
            <a:spLocks noChangeAspect="1"/>
          </p:cNvSpPr>
          <p:nvPr/>
        </p:nvSpPr>
        <p:spPr>
          <a:xfrm>
            <a:off x="163146" y="4289603"/>
            <a:ext cx="2713697" cy="154848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150000"/>
              </a:lnSpc>
              <a:spcBef>
                <a:spcPts val="563"/>
              </a:spcBef>
              <a:buNone/>
              <a:defRPr/>
            </a:pPr>
            <a:r>
              <a:rPr lang="zh-CN" altLang="en-US" sz="25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内聚</a:t>
            </a:r>
            <a:r>
              <a:rPr lang="en-US" altLang="zh-CN" sz="25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(Cohesion)</a:t>
            </a:r>
          </a:p>
          <a:p>
            <a:pPr marL="0" indent="0" defTabSz="514350">
              <a:lnSpc>
                <a:spcPct val="150000"/>
              </a:lnSpc>
              <a:spcBef>
                <a:spcPts val="563"/>
              </a:spcBef>
              <a:buNone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耦合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(Coupling)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85EFC-DEA1-4C4C-B732-7602C094EE25}"/>
              </a:ext>
            </a:extLst>
          </p:cNvPr>
          <p:cNvSpPr txBox="1"/>
          <p:nvPr/>
        </p:nvSpPr>
        <p:spPr>
          <a:xfrm>
            <a:off x="2577353" y="4286108"/>
            <a:ext cx="7506873" cy="1255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5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对一个类的所有属性和行为相互之间关联的度量。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5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对一个类连接到或者依赖于另一个类的度量。</a:t>
            </a:r>
            <a:endParaRPr kumimoji="0" lang="zh-CN" altLang="sv-SE" sz="25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2C35781-FAC3-4407-9870-B53C833E89D9}"/>
              </a:ext>
            </a:extLst>
          </p:cNvPr>
          <p:cNvSpPr txBox="1">
            <a:spLocks noChangeAspect="1"/>
          </p:cNvSpPr>
          <p:nvPr/>
        </p:nvSpPr>
        <p:spPr>
          <a:xfrm>
            <a:off x="4435491" y="1921424"/>
            <a:ext cx="5782343" cy="154848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4350">
              <a:lnSpc>
                <a:spcPct val="150000"/>
              </a:lnSpc>
              <a:spcBef>
                <a:spcPts val="563"/>
              </a:spcBef>
              <a:buNone/>
              <a:defRPr/>
            </a:pPr>
            <a:r>
              <a:rPr lang="zh-CN" altLang="en-US" sz="2500" b="1" dirty="0">
                <a:solidFill>
                  <a:srgbClr val="FE3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</a:t>
            </a:r>
            <a:r>
              <a:rPr lang="en-US" altLang="zh-CN" sz="2500" b="1" dirty="0">
                <a:solidFill>
                  <a:srgbClr val="FE3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500" b="1" dirty="0">
                <a:solidFill>
                  <a:srgbClr val="FE3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endParaRPr lang="en-US" altLang="zh-CN" sz="2500" b="1" dirty="0">
              <a:solidFill>
                <a:srgbClr val="FE3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514350">
              <a:lnSpc>
                <a:spcPct val="150000"/>
              </a:lnSpc>
              <a:spcBef>
                <a:spcPts val="563"/>
              </a:spcBef>
              <a:buNone/>
              <a:defRPr/>
            </a:pPr>
            <a:r>
              <a:rPr lang="en-US" altLang="zh-CN" sz="2500" b="1" dirty="0">
                <a:solidFill>
                  <a:srgbClr val="FE3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Cohesion,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3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Low Coupling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FE3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68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810261" y="170785"/>
            <a:ext cx="64392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设计模式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 Pattern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F8B2-CE38-437D-8119-CEA731846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4"/>
          <a:stretch/>
        </p:blipFill>
        <p:spPr>
          <a:xfrm>
            <a:off x="655517" y="1986667"/>
            <a:ext cx="10986452" cy="4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810261" y="170785"/>
            <a:ext cx="64392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设计模式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 Pattern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28C30-38C4-4E2E-88A5-9F672DEF9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3"/>
          <a:stretch/>
        </p:blipFill>
        <p:spPr>
          <a:xfrm>
            <a:off x="331489" y="1986667"/>
            <a:ext cx="11776105" cy="4871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DF8B2-CE38-437D-8119-CEA731846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4"/>
          <a:stretch/>
        </p:blipFill>
        <p:spPr>
          <a:xfrm>
            <a:off x="6096000" y="49237"/>
            <a:ext cx="5041877" cy="22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83DE86-FF0D-48D1-8BA9-2E0C1087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1011" r="18536" b="12619"/>
          <a:stretch/>
        </p:blipFill>
        <p:spPr>
          <a:xfrm>
            <a:off x="451536" y="2666402"/>
            <a:ext cx="4181103" cy="344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451536" y="170785"/>
            <a:ext cx="64392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设计模式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Design Pattern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A0B9B-5C2A-4E78-A929-2D36DF99567C}"/>
              </a:ext>
            </a:extLst>
          </p:cNvPr>
          <p:cNvSpPr txBox="1"/>
          <p:nvPr/>
        </p:nvSpPr>
        <p:spPr>
          <a:xfrm>
            <a:off x="5192348" y="1686359"/>
            <a:ext cx="6463711" cy="5000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对象重用</a:t>
            </a:r>
            <a:endParaRPr lang="en-US" altLang="zh-CN" sz="2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对象框架</a:t>
            </a:r>
            <a:endParaRPr lang="en-US" altLang="zh-CN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14350">
              <a:lnSpc>
                <a:spcPct val="150000"/>
              </a:lnSpc>
              <a:spcBef>
                <a:spcPts val="563"/>
              </a:spcBef>
              <a:buClr>
                <a:schemeClr val="tx1"/>
              </a:buClr>
              <a:buSzPct val="99000"/>
              <a:buFont typeface="微软雅黑" panose="020B0503020204020204" pitchFamily="34" charset="-122"/>
              <a:buChar char="−"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提供一组相关服务的协作类构成的子系统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514350">
              <a:lnSpc>
                <a:spcPct val="150000"/>
              </a:lnSpc>
              <a:spcBef>
                <a:spcPts val="563"/>
              </a:spcBef>
              <a:buClr>
                <a:schemeClr val="tx1"/>
              </a:buClr>
              <a:buSzPct val="99000"/>
              <a:buFont typeface="微软雅黑" panose="020B0503020204020204" pitchFamily="34" charset="-122"/>
              <a:buChar char="−"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程序中实现的并且已经可用的类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tx1"/>
              </a:buClr>
              <a:buSzPct val="99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marR="0" lvl="1" indent="-342900" defTabSz="514350" fontAlgn="auto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tx1"/>
              </a:buClr>
              <a:buSzPct val="99000"/>
              <a:buFont typeface="微软雅黑" panose="020B0503020204020204" pitchFamily="34" charset="-122"/>
              <a:buChar char="−"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系统中一个可替换的模块或物理单元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(EXE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或数据库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marR="0" lvl="1" indent="-342900" defTabSz="514350" fontAlgn="auto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>
                <a:schemeClr val="tx1"/>
              </a:buClr>
              <a:buSzPct val="99000"/>
              <a:buFont typeface="微软雅黑" panose="020B0503020204020204" pitchFamily="34" charset="-122"/>
              <a:buChar char="−"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包含了一组相关的协作对象，具有一个接口可以作为一个单元部署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06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7CBDCC-5824-43EF-8AE7-D57B7C66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9" y="1271969"/>
            <a:ext cx="10799298" cy="525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264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12B45FE-282E-45EA-BBC5-2E878310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07" y="1618086"/>
            <a:ext cx="6352452" cy="2711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E2C75-A5E7-4A44-86AC-CD7436D9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28" y="4626399"/>
            <a:ext cx="5810031" cy="2064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678883" y="694162"/>
            <a:ext cx="8171455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顺序图与通信图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Sequence and Communication Diagrams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1005258" y="1827882"/>
            <a:ext cx="808169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参与者、类及对象实例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生命线、活动线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lvl="0" indent="-457200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输出消息、输入消息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1005258" y="4624527"/>
            <a:ext cx="808169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354">
              <a:spcAft>
                <a:spcPts val="1800"/>
              </a:spcAft>
              <a:buClr>
                <a:srgbClr val="FF0000"/>
              </a:buClr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参与者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(object)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通信链路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(communication link)</a:t>
            </a:r>
          </a:p>
          <a:p>
            <a:pPr marL="914400" lvl="1" indent="-457200" defTabSz="914354">
              <a:spcAft>
                <a:spcPts val="1800"/>
              </a:spcAft>
              <a:buClr>
                <a:schemeClr val="tx1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两个对象间的链接路径，消息沿着这条路径流动</a:t>
            </a:r>
            <a:endParaRPr lang="en-US" altLang="zh-CN" sz="20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沿着链路传输的消息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(message)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7C6BC-EF1E-4EBE-822C-002DD7DFC2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6179" flipV="1">
            <a:off x="-273712" y="3402084"/>
            <a:ext cx="1808001" cy="1189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2080E-6C77-4B15-B142-D33413C6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7051" flipV="1">
            <a:off x="10672468" y="3334903"/>
            <a:ext cx="1808001" cy="11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9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E2C75-A5E7-4A44-86AC-CD7436D9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0" y="2555261"/>
            <a:ext cx="6606540" cy="23476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678883" y="694162"/>
            <a:ext cx="8171455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通信图</a:t>
            </a:r>
            <a:r>
              <a:rPr kumimoji="0" lang="zh-CN" alt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又称协作图</a:t>
            </a:r>
            <a:endParaRPr kumimoji="0" lang="en-US" altLang="zh-CN" sz="3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Communication Diagrams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381778" y="2005533"/>
            <a:ext cx="808169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参与者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(object)</a:t>
            </a:r>
          </a:p>
          <a:p>
            <a:pPr marL="914400" lvl="1" indent="-457200" defTabSz="914354">
              <a:spcAft>
                <a:spcPts val="1800"/>
              </a:spcAft>
              <a:buClr>
                <a:schemeClr val="tx1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矩形表示一个对象或一个类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通信链路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(communication link)</a:t>
            </a:r>
          </a:p>
          <a:p>
            <a:pPr marL="914400" lvl="1" indent="-457200" defTabSz="914354">
              <a:spcAft>
                <a:spcPts val="1800"/>
              </a:spcAft>
              <a:buClr>
                <a:schemeClr val="tx1"/>
              </a:buClr>
              <a:buFont typeface="华文仿宋" panose="02010600040101010101" pitchFamily="2" charset="-122"/>
              <a:buChar char="−"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连接线表示类之间的协作或合作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沿着链路传输的消息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(message)</a:t>
            </a:r>
          </a:p>
          <a:p>
            <a:pPr marL="914400" lvl="1" indent="-457200" defTabSz="914354">
              <a:spcAft>
                <a:spcPts val="1800"/>
              </a:spcAft>
              <a:buClr>
                <a:schemeClr val="tx1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所有消息要加以编号，表示出时间顺序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3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936870" y="2204426"/>
            <a:ext cx="68636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Other UML Artifacts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936870" y="4266529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50">
              <a:lnSpc>
                <a:spcPct val="150000"/>
              </a:lnSpc>
              <a:spcBef>
                <a:spcPts val="563"/>
              </a:spcBef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包图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514350">
              <a:lnSpc>
                <a:spcPct val="150000"/>
              </a:lnSpc>
              <a:spcBef>
                <a:spcPts val="563"/>
              </a:spcBef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组件图和部署图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0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273796" y="3753495"/>
            <a:ext cx="7734727" cy="1179095"/>
            <a:chOff x="2273796" y="3753495"/>
            <a:chExt cx="7734727" cy="1179095"/>
          </a:xfrm>
        </p:grpSpPr>
        <p:sp>
          <p:nvSpPr>
            <p:cNvPr id="2" name="矩形 1"/>
            <p:cNvSpPr/>
            <p:nvPr/>
          </p:nvSpPr>
          <p:spPr>
            <a:xfrm>
              <a:off x="2273796" y="3753495"/>
              <a:ext cx="2262109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798552" y="3753495"/>
              <a:ext cx="2209971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GasStation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3"/>
            <p:cNvCxnSpPr>
              <a:stCxn id="2" idx="3"/>
              <a:endCxn id="15" idx="1"/>
            </p:cNvCxnSpPr>
            <p:nvPr/>
          </p:nvCxnSpPr>
          <p:spPr>
            <a:xfrm>
              <a:off x="4535905" y="4343043"/>
              <a:ext cx="32626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5672542" y="3863603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Stops at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00559" y="4391885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0..*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94888" y="3924870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0..*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73796" y="405062"/>
            <a:ext cx="7734727" cy="1179095"/>
            <a:chOff x="2273796" y="405062"/>
            <a:chExt cx="7734727" cy="1179095"/>
          </a:xfrm>
        </p:grpSpPr>
        <p:sp>
          <p:nvSpPr>
            <p:cNvPr id="23" name="矩形 22"/>
            <p:cNvSpPr/>
            <p:nvPr/>
          </p:nvSpPr>
          <p:spPr>
            <a:xfrm>
              <a:off x="2273796" y="405062"/>
              <a:ext cx="2262109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798552" y="405062"/>
              <a:ext cx="2209971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GasStation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直接连接符 25"/>
            <p:cNvCxnSpPr>
              <a:stCxn id="23" idx="3"/>
              <a:endCxn id="25" idx="1"/>
            </p:cNvCxnSpPr>
            <p:nvPr/>
          </p:nvCxnSpPr>
          <p:spPr>
            <a:xfrm>
              <a:off x="4535905" y="994610"/>
              <a:ext cx="32626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5672542" y="515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Stops at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294888" y="576437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0..*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73796" y="2058115"/>
            <a:ext cx="7734727" cy="1179095"/>
            <a:chOff x="2273796" y="2058115"/>
            <a:chExt cx="7734727" cy="1179095"/>
          </a:xfrm>
        </p:grpSpPr>
        <p:sp>
          <p:nvSpPr>
            <p:cNvPr id="37" name="矩形 36"/>
            <p:cNvSpPr/>
            <p:nvPr/>
          </p:nvSpPr>
          <p:spPr>
            <a:xfrm>
              <a:off x="2273796" y="2058115"/>
              <a:ext cx="2262109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798552" y="2058115"/>
              <a:ext cx="2209971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GasStation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直接连接符 38"/>
            <p:cNvCxnSpPr>
              <a:stCxn id="37" idx="3"/>
              <a:endCxn id="38" idx="1"/>
            </p:cNvCxnSpPr>
            <p:nvPr/>
          </p:nvCxnSpPr>
          <p:spPr>
            <a:xfrm>
              <a:off x="4535905" y="2647663"/>
              <a:ext cx="326264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672542" y="2168223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Stops at</a:t>
              </a:r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28287" y="222949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94888" y="2229490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0..*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73796" y="5388790"/>
            <a:ext cx="7734727" cy="1179095"/>
            <a:chOff x="2273796" y="5388790"/>
            <a:chExt cx="7734727" cy="1179095"/>
          </a:xfrm>
        </p:grpSpPr>
        <p:sp>
          <p:nvSpPr>
            <p:cNvPr id="31" name="矩形 30"/>
            <p:cNvSpPr/>
            <p:nvPr/>
          </p:nvSpPr>
          <p:spPr>
            <a:xfrm>
              <a:off x="2273796" y="5388790"/>
              <a:ext cx="2262109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798552" y="5388790"/>
              <a:ext cx="2209971" cy="11790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GasStation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05056" y="556016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加油</a:t>
              </a:r>
            </a:p>
          </p:txBody>
        </p:sp>
        <p:cxnSp>
          <p:nvCxnSpPr>
            <p:cNvPr id="44" name="直接箭头连接符 43"/>
            <p:cNvCxnSpPr>
              <a:stCxn id="31" idx="3"/>
              <a:endCxn id="32" idx="1"/>
            </p:cNvCxnSpPr>
            <p:nvPr/>
          </p:nvCxnSpPr>
          <p:spPr>
            <a:xfrm>
              <a:off x="4535905" y="5978338"/>
              <a:ext cx="3262647" cy="0"/>
            </a:xfrm>
            <a:prstGeom prst="straightConnector1">
              <a:avLst/>
            </a:prstGeom>
            <a:ln>
              <a:prstDash val="sysDash"/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9B3765-D487-424E-AF13-BF3B1111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269" y="253082"/>
            <a:ext cx="2905358" cy="5971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349966"/>
            <a:ext cx="242740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35373" y="2399427"/>
            <a:ext cx="808169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sv-SE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一个用来将模型单元分组的通用机制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914354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将模型元素分组隐藏，从而简化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3112-D889-4857-81EC-8DC0E32492ED}"/>
              </a:ext>
            </a:extLst>
          </p:cNvPr>
          <p:cNvSpPr txBox="1"/>
          <p:nvPr/>
        </p:nvSpPr>
        <p:spPr>
          <a:xfrm>
            <a:off x="9790577" y="5894361"/>
            <a:ext cx="1681625" cy="660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嵌套的包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6D257-3404-45AF-9A8A-6E7DFF27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03" y="1226919"/>
            <a:ext cx="1450100" cy="9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9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51901 0.0349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51" y="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054C45-4E68-4020-9AE1-769DBD02E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2"/>
          <a:stretch/>
        </p:blipFill>
        <p:spPr>
          <a:xfrm>
            <a:off x="6000692" y="4311748"/>
            <a:ext cx="6191308" cy="2546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5732-2351-48C7-B9CA-509EAF6E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27" y="483816"/>
            <a:ext cx="5194430" cy="30020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349966"/>
            <a:ext cx="242740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包图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Package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35373" y="2399427"/>
            <a:ext cx="64507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一个用来将模型单元分组的通用机制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将模型元素分组隐藏，从而简化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 defTabSz="914354">
              <a:spcAft>
                <a:spcPts val="18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多用于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类包图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用例包图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将协作较多的用例或类分到一个包里，协作多可以从顺序图或通信图中看出</a:t>
            </a: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6D257-3404-45AF-9A8A-6E7DFF27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103" y="1226919"/>
            <a:ext cx="1450100" cy="9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9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245089"/>
            <a:ext cx="546602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 Diagram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35373" y="2399427"/>
            <a:ext cx="740736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实现类型的模型图，更注重系统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物理架构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的概况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展示系统的组件，如文件、包、共享库、数据库间的相关关系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各组件在其他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图内作更详细地描述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FFC84-3E68-4075-AA33-9B9A3453D797}"/>
              </a:ext>
            </a:extLst>
          </p:cNvPr>
          <p:cNvSpPr txBox="1"/>
          <p:nvPr/>
        </p:nvSpPr>
        <p:spPr>
          <a:xfrm>
            <a:off x="1951876" y="6154615"/>
            <a:ext cx="1892641" cy="407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组件的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DCDD2C-963B-4EA3-804D-2A4CD5F7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59" y="4722780"/>
            <a:ext cx="3467277" cy="1509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A074BB-E6C1-4CA6-BA3D-CAE212461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87"/>
          <a:stretch/>
        </p:blipFill>
        <p:spPr>
          <a:xfrm>
            <a:off x="4543865" y="4729814"/>
            <a:ext cx="4885717" cy="15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4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245089"/>
            <a:ext cx="546602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Deployment Diagram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351581" y="2269758"/>
            <a:ext cx="50932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也是实现类型的模型图，更注重系统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物理架构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的概况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展示系统的组件，如文件、包、共享库、数据库间的相关关系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各组件在其他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图内作更详细地描述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2" descr="Deployment Diagram for Humna Resources System">
            <a:extLst>
              <a:ext uri="{FF2B5EF4-FFF2-40B4-BE49-F238E27FC236}">
                <a16:creationId xmlns:a16="http://schemas.microsoft.com/office/drawing/2014/main" id="{A58AA6A0-F6EA-4C58-B587-214E5651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9107" y="2722763"/>
            <a:ext cx="6372225" cy="3305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1043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37567F-4B5F-4F5A-A3EA-C00F2659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4" y="1328477"/>
            <a:ext cx="10750062" cy="5225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8AA32-2767-4B31-AE3A-9222864B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26" y="396907"/>
            <a:ext cx="6825175" cy="3221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C8FD16-EF82-460E-8084-B7E9B6CB3A01}"/>
              </a:ext>
            </a:extLst>
          </p:cNvPr>
          <p:cNvCxnSpPr>
            <a:cxnSpLocks/>
          </p:cNvCxnSpPr>
          <p:nvPr/>
        </p:nvCxnSpPr>
        <p:spPr>
          <a:xfrm flipV="1">
            <a:off x="3981157" y="407963"/>
            <a:ext cx="949569" cy="35099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99323E-CAB6-4DBD-8523-65EE3B92ABDD}"/>
              </a:ext>
            </a:extLst>
          </p:cNvPr>
          <p:cNvCxnSpPr>
            <a:cxnSpLocks/>
          </p:cNvCxnSpPr>
          <p:nvPr/>
        </p:nvCxnSpPr>
        <p:spPr>
          <a:xfrm flipV="1">
            <a:off x="5005754" y="3618200"/>
            <a:ext cx="6750147" cy="89529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B8E0625-4EDD-4C14-94B8-2913F7555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95" y="235514"/>
            <a:ext cx="6706716" cy="4289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2EE209-4215-4588-8A12-33B145D5BE64}"/>
              </a:ext>
            </a:extLst>
          </p:cNvPr>
          <p:cNvCxnSpPr>
            <a:cxnSpLocks/>
          </p:cNvCxnSpPr>
          <p:nvPr/>
        </p:nvCxnSpPr>
        <p:spPr>
          <a:xfrm flipV="1">
            <a:off x="2274277" y="4524547"/>
            <a:ext cx="4847434" cy="13204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0618A1-07B5-47A0-8CBF-4FECF68D32C7}"/>
              </a:ext>
            </a:extLst>
          </p:cNvPr>
          <p:cNvCxnSpPr>
            <a:cxnSpLocks/>
          </p:cNvCxnSpPr>
          <p:nvPr/>
        </p:nvCxnSpPr>
        <p:spPr>
          <a:xfrm flipH="1" flipV="1">
            <a:off x="436099" y="4513491"/>
            <a:ext cx="548640" cy="133145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02DD846-D646-4B3F-8C73-D4C8F8720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03" y="339124"/>
            <a:ext cx="8886825" cy="4486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862EB5-D25F-4EBF-AD13-D001CF74F1AB}"/>
              </a:ext>
            </a:extLst>
          </p:cNvPr>
          <p:cNvCxnSpPr>
            <a:cxnSpLocks/>
          </p:cNvCxnSpPr>
          <p:nvPr/>
        </p:nvCxnSpPr>
        <p:spPr>
          <a:xfrm flipH="1" flipV="1">
            <a:off x="2812808" y="4825400"/>
            <a:ext cx="4422307" cy="16261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C192BD-36FC-4934-A305-1115E57BA4E5}"/>
              </a:ext>
            </a:extLst>
          </p:cNvPr>
          <p:cNvCxnSpPr>
            <a:cxnSpLocks/>
          </p:cNvCxnSpPr>
          <p:nvPr/>
        </p:nvCxnSpPr>
        <p:spPr>
          <a:xfrm flipV="1">
            <a:off x="8285871" y="4825399"/>
            <a:ext cx="3392657" cy="16356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C3A4CFE-230B-4F76-AECB-14406D49F1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4" b="3247"/>
          <a:stretch/>
        </p:blipFill>
        <p:spPr>
          <a:xfrm>
            <a:off x="3553546" y="97148"/>
            <a:ext cx="6256924" cy="5449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AE61CB-3EF5-4F18-9C2D-AA84EA4842F5}"/>
              </a:ext>
            </a:extLst>
          </p:cNvPr>
          <p:cNvCxnSpPr>
            <a:cxnSpLocks/>
          </p:cNvCxnSpPr>
          <p:nvPr/>
        </p:nvCxnSpPr>
        <p:spPr>
          <a:xfrm flipH="1" flipV="1">
            <a:off x="9727809" y="5449905"/>
            <a:ext cx="1769329" cy="39504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1372E8-4907-4246-BF2A-2F1FC7F34C81}"/>
              </a:ext>
            </a:extLst>
          </p:cNvPr>
          <p:cNvCxnSpPr>
            <a:cxnSpLocks/>
          </p:cNvCxnSpPr>
          <p:nvPr/>
        </p:nvCxnSpPr>
        <p:spPr>
          <a:xfrm flipH="1" flipV="1">
            <a:off x="3615397" y="5480087"/>
            <a:ext cx="6195073" cy="9977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1EED9E74-23FA-4F2C-94BA-A6B8A9EEE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94" y="1298953"/>
            <a:ext cx="10793108" cy="5260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207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2" y="1640911"/>
            <a:ext cx="9619909" cy="50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节内容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299994" y="2025616"/>
            <a:ext cx="115920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进行面向对象分析和建模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进行面向对象设计和建模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《UML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面向对象分析与设计方法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关键词：面向对象方法；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；设计模式；耦合；内聚；包图；组件图；部署图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578807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作业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其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HW-4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AF9F2-D531-4A4D-B6E1-14BA001ED37C}"/>
              </a:ext>
            </a:extLst>
          </p:cNvPr>
          <p:cNvSpPr txBox="1"/>
          <p:nvPr/>
        </p:nvSpPr>
        <p:spPr>
          <a:xfrm>
            <a:off x="4564016" y="473158"/>
            <a:ext cx="75824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您的团队正在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开发中国人民革命军事博物馆的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参观预约系统，这是采访客户的笔记。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68B84-48AE-4A89-B0C1-26E0B6E3A7E7}"/>
              </a:ext>
            </a:extLst>
          </p:cNvPr>
          <p:cNvSpPr txBox="1"/>
          <p:nvPr/>
        </p:nvSpPr>
        <p:spPr>
          <a:xfrm>
            <a:off x="4564016" y="1380777"/>
            <a:ext cx="730208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“开放时间为每日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-17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时（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时停止进馆）。每周一例行闭馆（法定节假日除外）。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我们希望向游客开放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接下来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日内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的预约。”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“在当前阶段支持个人预约对我们来说已经足够了。每个人最多可以预约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张票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“预约者必须提供预约订单中每位访客的真实姓名和证件号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。我们将在入口核验所有访客的证件。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预约者将被要求提供手机号码以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接收预约系统通知。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“我们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支持多种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证件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第二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代身份证、港澳台身份证、护照、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护照、军官证。”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全面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保障现役军人、军队文职人员、消防救援人员、老年人（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周岁及以上）和残疾人的便捷参观权益，设有免预约绿色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通道。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”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成功后，系统将推送预约订单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信息。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提前或错过预约时段谢绝入馆。如无法按时入馆参观，可于参观当日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16:00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前在系统申请退票，逾期无法操作退票，系统将默认该账号爽约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次，累计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次爽约的账号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天内无法预约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”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“我们每天最多可接纳 </a:t>
            </a:r>
            <a:r>
              <a:rPr lang="en-US" altLang="zh-CN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,000 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名访客。 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41" y="1415801"/>
            <a:ext cx="1641581" cy="88767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5F997614-3181-4AA2-87F2-95C9F30F94E0}"/>
              </a:ext>
            </a:extLst>
          </p:cNvPr>
          <p:cNvSpPr txBox="1"/>
          <p:nvPr/>
        </p:nvSpPr>
        <p:spPr>
          <a:xfrm>
            <a:off x="58153" y="2188854"/>
            <a:ext cx="4701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你的任务：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中国人民革命军事博物馆预约系统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的上下文数据流图。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“国家博物馆预订系统”的用例建模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使用活动图对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用例“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预约参观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”的业务过程逻辑进行建模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请从系统设计的角度，使用顺序图完成用例场景“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取消预约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”的建模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578807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作业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其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lvl="0"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HW-4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97614-3181-4AA2-87F2-95C9F30F94E0}"/>
              </a:ext>
            </a:extLst>
          </p:cNvPr>
          <p:cNvSpPr txBox="1"/>
          <p:nvPr/>
        </p:nvSpPr>
        <p:spPr>
          <a:xfrm>
            <a:off x="107851" y="2330683"/>
            <a:ext cx="4351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90A5A-ED4D-4637-A3C6-388B994E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52000"/>
          </a:blip>
          <a:srcRect l="19050" r="-34"/>
          <a:stretch/>
        </p:blipFill>
        <p:spPr>
          <a:xfrm>
            <a:off x="0" y="1412104"/>
            <a:ext cx="4381500" cy="822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31540-6CB7-4907-8D37-3A3005D740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4381500" y="2824370"/>
            <a:ext cx="7664201" cy="25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B90A5A-ED4D-4637-A3C6-388B994E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52000"/>
          </a:blip>
          <a:srcRect l="19050" r="-34"/>
          <a:stretch/>
        </p:blipFill>
        <p:spPr>
          <a:xfrm>
            <a:off x="0" y="1412104"/>
            <a:ext cx="4381500" cy="822278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578807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作业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其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Exercise-4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97614-3181-4AA2-87F2-95C9F30F94E0}"/>
              </a:ext>
            </a:extLst>
          </p:cNvPr>
          <p:cNvSpPr txBox="1"/>
          <p:nvPr/>
        </p:nvSpPr>
        <p:spPr>
          <a:xfrm>
            <a:off x="2496131" y="692855"/>
            <a:ext cx="18290370" cy="1911991"/>
          </a:xfrm>
          <a:prstGeom prst="rect">
            <a:avLst/>
          </a:prstGeom>
          <a:noFill/>
        </p:spPr>
        <p:txBody>
          <a:bodyPr wrap="square" numCol="2">
            <a:no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从系统设计的角度，使用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顺序图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完成用例场景“取消预约”的建模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9F190-B5FE-4315-9B2B-476CF71117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129914" y="2604846"/>
            <a:ext cx="11932172" cy="40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2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578807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作业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其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Exercise-4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37D33-7050-4783-AB59-04B282326FE3}"/>
              </a:ext>
            </a:extLst>
          </p:cNvPr>
          <p:cNvSpPr txBox="1"/>
          <p:nvPr/>
        </p:nvSpPr>
        <p:spPr>
          <a:xfrm>
            <a:off x="2776912" y="2582614"/>
            <a:ext cx="956531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作业提交期限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Due Date: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2022/06/13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23:59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提交方式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Submit via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智慧教学课程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平台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提交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格式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Format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HW4-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学号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姓名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.pdf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143576" y="2369144"/>
            <a:ext cx="2262109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68332" y="2369144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806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176166" y="659296"/>
            <a:ext cx="3839667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辽宁号航母编队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0006" y="3028362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航母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19418" y="3028361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055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型驱逐舰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88830" y="3028361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052</a:t>
            </a:r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型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导弹驱逐舰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8242" y="3028361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054A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型导弹护卫舰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2029" y="3028361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901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型综合补给舰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56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964945" y="597494"/>
            <a:ext cx="2262109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人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26283" y="2988269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心脏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64945" y="2988269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肾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03607" y="2988269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肝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020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964945" y="1458731"/>
            <a:ext cx="2262109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人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64945" y="3849506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筷子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11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959104" y="1648706"/>
            <a:ext cx="2262109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333333"/>
                </a:solidFill>
                <a:latin typeface="-apple-system"/>
              </a:rPr>
              <a:t>学生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11242" y="3945199"/>
            <a:ext cx="2209971" cy="1179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333333"/>
                </a:solidFill>
                <a:latin typeface="-apple-system"/>
              </a:rPr>
              <a:t>院系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4863" y="256585"/>
            <a:ext cx="241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大学生</a:t>
            </a:r>
            <a:r>
              <a:rPr lang="zh-CN" altLang="en-US" dirty="0"/>
              <a:t>管理系统</a:t>
            </a:r>
          </a:p>
        </p:txBody>
      </p:sp>
    </p:spTree>
    <p:extLst>
      <p:ext uri="{BB962C8B-B14F-4D97-AF65-F5344CB8AC3E}">
        <p14:creationId xmlns:p14="http://schemas.microsoft.com/office/powerpoint/2010/main" val="25764032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74848" y="2424636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(State)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对象在生命周期中某一时刻的状态（对象属性在某一个时刻的值）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状态转换事件</a:t>
            </a: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(State transition event)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通过更新一个或多个属性的值来触发对象状态变化的事件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状态机图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(State machine diagram)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又称“状态图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”或“状态转换图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transition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469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27241</TotalTime>
  <Words>1735</Words>
  <Application>Microsoft Office PowerPoint</Application>
  <PresentationFormat>宽屏</PresentationFormat>
  <Paragraphs>273</Paragraphs>
  <Slides>39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-apple-system</vt:lpstr>
      <vt:lpstr>等线</vt:lpstr>
      <vt:lpstr>等线 Light</vt:lpstr>
      <vt:lpstr>华文仿宋</vt:lpstr>
      <vt:lpstr>微软雅黑</vt:lpstr>
      <vt:lpstr>Arial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3309</cp:revision>
  <cp:lastPrinted>2022-04-16T07:30:03Z</cp:lastPrinted>
  <dcterms:created xsi:type="dcterms:W3CDTF">2022-01-23T14:07:41Z</dcterms:created>
  <dcterms:modified xsi:type="dcterms:W3CDTF">2022-05-31T05:33:13Z</dcterms:modified>
</cp:coreProperties>
</file>